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73" r:id="rId4"/>
    <p:sldId id="275" r:id="rId5"/>
    <p:sldId id="274" r:id="rId6"/>
    <p:sldId id="276" r:id="rId7"/>
    <p:sldId id="277" r:id="rId8"/>
    <p:sldId id="281" r:id="rId9"/>
    <p:sldId id="282" r:id="rId10"/>
    <p:sldId id="279" r:id="rId11"/>
    <p:sldId id="280" r:id="rId12"/>
    <p:sldId id="278" r:id="rId13"/>
    <p:sldId id="283" r:id="rId14"/>
    <p:sldId id="267" r:id="rId15"/>
    <p:sldId id="269" r:id="rId16"/>
    <p:sldId id="265" r:id="rId17"/>
    <p:sldId id="266" r:id="rId18"/>
    <p:sldId id="262" r:id="rId19"/>
    <p:sldId id="263" r:id="rId20"/>
    <p:sldId id="264" r:id="rId21"/>
    <p:sldId id="257" r:id="rId22"/>
    <p:sldId id="258" r:id="rId23"/>
    <p:sldId id="259" r:id="rId24"/>
    <p:sldId id="261" r:id="rId25"/>
    <p:sldId id="260" r:id="rId26"/>
    <p:sldId id="272" r:id="rId27"/>
    <p:sldId id="271" r:id="rId28"/>
    <p:sldId id="270" r:id="rId29"/>
    <p:sldId id="284" r:id="rId30"/>
    <p:sldId id="285" r:id="rId31"/>
    <p:sldId id="286" r:id="rId32"/>
    <p:sldId id="287" r:id="rId33"/>
    <p:sldId id="288" r:id="rId34"/>
    <p:sldId id="289" r:id="rId35"/>
    <p:sldId id="290" r:id="rId36"/>
    <p:sldId id="294" r:id="rId37"/>
    <p:sldId id="291" r:id="rId38"/>
    <p:sldId id="292" r:id="rId39"/>
    <p:sldId id="293" r:id="rId40"/>
    <p:sldId id="295" r:id="rId41"/>
    <p:sldId id="296" r:id="rId42"/>
    <p:sldId id="300" r:id="rId43"/>
    <p:sldId id="297" r:id="rId44"/>
    <p:sldId id="305" r:id="rId45"/>
    <p:sldId id="298" r:id="rId46"/>
    <p:sldId id="306" r:id="rId47"/>
    <p:sldId id="303" r:id="rId48"/>
    <p:sldId id="301" r:id="rId49"/>
    <p:sldId id="30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69" d="100"/>
          <a:sy n="69" d="100"/>
        </p:scale>
        <p:origin x="5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11/11/2020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11/11/2020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11/11/2020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11/11/2020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11/11/2020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186527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endoza habilitó el turismo interno - Reconquista S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793" y="713508"/>
            <a:ext cx="8859117" cy="523493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1"/>
          <p:cNvSpPr/>
          <p:nvPr/>
        </p:nvSpPr>
        <p:spPr>
          <a:xfrm>
            <a:off x="8986982" y="6031346"/>
            <a:ext cx="2789382" cy="67425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AR" dirty="0" smtClean="0"/>
              <a:t>Puente del Inca, Mendoza</a:t>
            </a:r>
            <a:endParaRPr lang="es-MX" dirty="0"/>
          </a:p>
        </p:txBody>
      </p:sp>
    </p:spTree>
    <p:extLst>
      <p:ext uri="{BB962C8B-B14F-4D97-AF65-F5344CB8AC3E}">
        <p14:creationId xmlns:p14="http://schemas.microsoft.com/office/powerpoint/2010/main" val="2334570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18235" y="701964"/>
            <a:ext cx="7143750" cy="3810000"/>
          </a:xfrm>
          <a:prstGeom prst="rect">
            <a:avLst/>
          </a:prstGeom>
        </p:spPr>
      </p:pic>
      <p:pic>
        <p:nvPicPr>
          <p:cNvPr id="3" name="Imagen 2"/>
          <p:cNvPicPr>
            <a:picLocks noChangeAspect="1"/>
          </p:cNvPicPr>
          <p:nvPr/>
        </p:nvPicPr>
        <p:blipFill>
          <a:blip r:embed="rId3"/>
          <a:stretch>
            <a:fillRect/>
          </a:stretch>
        </p:blipFill>
        <p:spPr>
          <a:xfrm>
            <a:off x="6128329" y="701964"/>
            <a:ext cx="5671126" cy="5671126"/>
          </a:xfrm>
          <a:prstGeom prst="rect">
            <a:avLst/>
          </a:prstGeom>
        </p:spPr>
      </p:pic>
      <p:sp>
        <p:nvSpPr>
          <p:cNvPr id="4" name="Rectángulo redondeado 3"/>
          <p:cNvSpPr/>
          <p:nvPr/>
        </p:nvSpPr>
        <p:spPr>
          <a:xfrm>
            <a:off x="1071418" y="5209309"/>
            <a:ext cx="3537527" cy="9790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smtClean="0"/>
              <a:t>Reserva Natural Villavicencio</a:t>
            </a:r>
            <a:endParaRPr lang="es-MX" dirty="0"/>
          </a:p>
        </p:txBody>
      </p:sp>
    </p:spTree>
    <p:extLst>
      <p:ext uri="{BB962C8B-B14F-4D97-AF65-F5344CB8AC3E}">
        <p14:creationId xmlns:p14="http://schemas.microsoft.com/office/powerpoint/2010/main" val="1403925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90246" y="637308"/>
            <a:ext cx="8784664" cy="6065348"/>
          </a:xfrm>
          <a:prstGeom prst="rect">
            <a:avLst/>
          </a:prstGeom>
        </p:spPr>
      </p:pic>
      <p:sp>
        <p:nvSpPr>
          <p:cNvPr id="3" name="Rectángulo redondeado 2"/>
          <p:cNvSpPr/>
          <p:nvPr/>
        </p:nvSpPr>
        <p:spPr>
          <a:xfrm>
            <a:off x="9864436" y="2133600"/>
            <a:ext cx="1838037" cy="2244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Turismo de reuniones (MISE)</a:t>
            </a:r>
            <a:endParaRPr lang="es-MX" dirty="0"/>
          </a:p>
        </p:txBody>
      </p:sp>
    </p:spTree>
    <p:extLst>
      <p:ext uri="{BB962C8B-B14F-4D97-AF65-F5344CB8AC3E}">
        <p14:creationId xmlns:p14="http://schemas.microsoft.com/office/powerpoint/2010/main" val="2816039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66379" y="748144"/>
            <a:ext cx="9695584" cy="5170978"/>
          </a:xfrm>
          <a:prstGeom prst="rect">
            <a:avLst/>
          </a:prstGeom>
        </p:spPr>
      </p:pic>
      <p:sp>
        <p:nvSpPr>
          <p:cNvPr id="3" name="Rectángulo redondeado 2"/>
          <p:cNvSpPr/>
          <p:nvPr/>
        </p:nvSpPr>
        <p:spPr>
          <a:xfrm>
            <a:off x="9929092" y="6105236"/>
            <a:ext cx="1209964"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Las Leñas</a:t>
            </a:r>
            <a:endParaRPr lang="es-MX" dirty="0"/>
          </a:p>
        </p:txBody>
      </p:sp>
    </p:spTree>
    <p:extLst>
      <p:ext uri="{BB962C8B-B14F-4D97-AF65-F5344CB8AC3E}">
        <p14:creationId xmlns:p14="http://schemas.microsoft.com/office/powerpoint/2010/main" val="207097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81000" y="951345"/>
            <a:ext cx="11265489" cy="5620328"/>
          </a:xfrm>
          <a:prstGeom prst="rect">
            <a:avLst/>
          </a:prstGeom>
        </p:spPr>
      </p:pic>
    </p:spTree>
    <p:extLst>
      <p:ext uri="{BB962C8B-B14F-4D97-AF65-F5344CB8AC3E}">
        <p14:creationId xmlns:p14="http://schemas.microsoft.com/office/powerpoint/2010/main" val="42023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7740072" y="744393"/>
            <a:ext cx="4184073" cy="540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El Parque Provincial Aconcagua se caracteriza por sus altas cumbres que superan los 6.000 metros, elevándose de forma imponente hacia el cielo abierto hasta alcanzar su máxima expresión en la cumbre norte del Cerro Aconcagua (6.961 msnm</a:t>
            </a:r>
            <a:r>
              <a:rPr lang="es-AR" dirty="0" smtClean="0"/>
              <a:t>).</a:t>
            </a:r>
          </a:p>
          <a:p>
            <a:endParaRPr lang="es-AR" dirty="0"/>
          </a:p>
          <a:p>
            <a:r>
              <a:rPr lang="es-AR" dirty="0" smtClean="0"/>
              <a:t>Esta </a:t>
            </a:r>
            <a:r>
              <a:rPr lang="es-AR" dirty="0"/>
              <a:t>bella pared de caída libre de 3.000 metros de hielo milenario atrae a montañistas de todo el mundo para realizar actividades como </a:t>
            </a:r>
            <a:r>
              <a:rPr lang="es-AR" dirty="0" err="1"/>
              <a:t>trekking</a:t>
            </a:r>
            <a:r>
              <a:rPr lang="es-AR" dirty="0"/>
              <a:t> con una duración de 1, 3 o 7 días. Sus puertas se abren con el sendero de la Laguna de Horcones a 2.900 m.s.n.m. Este parque natural está ubicado sobre el camino internacional que conduce a Chile</a:t>
            </a:r>
            <a:endParaRPr lang="es-MX" dirty="0"/>
          </a:p>
        </p:txBody>
      </p:sp>
      <p:pic>
        <p:nvPicPr>
          <p:cNvPr id="4" name="Imagen 3"/>
          <p:cNvPicPr>
            <a:picLocks noChangeAspect="1"/>
          </p:cNvPicPr>
          <p:nvPr/>
        </p:nvPicPr>
        <p:blipFill>
          <a:blip r:embed="rId2"/>
          <a:stretch>
            <a:fillRect/>
          </a:stretch>
        </p:blipFill>
        <p:spPr>
          <a:xfrm>
            <a:off x="445654" y="744393"/>
            <a:ext cx="7202055" cy="5401541"/>
          </a:xfrm>
          <a:prstGeom prst="rect">
            <a:avLst/>
          </a:prstGeom>
        </p:spPr>
      </p:pic>
    </p:spTree>
    <p:extLst>
      <p:ext uri="{BB962C8B-B14F-4D97-AF65-F5344CB8AC3E}">
        <p14:creationId xmlns:p14="http://schemas.microsoft.com/office/powerpoint/2010/main" val="11444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472872" y="901916"/>
            <a:ext cx="8244609" cy="5474420"/>
          </a:xfrm>
          <a:prstGeom prst="rect">
            <a:avLst/>
          </a:prstGeom>
        </p:spPr>
      </p:pic>
      <p:sp>
        <p:nvSpPr>
          <p:cNvPr id="3" name="Rectángulo redondeado 2"/>
          <p:cNvSpPr/>
          <p:nvPr/>
        </p:nvSpPr>
        <p:spPr>
          <a:xfrm>
            <a:off x="646546" y="1588653"/>
            <a:ext cx="2392218" cy="4100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El cerro Mercedario es el cuarto pico de América. Montaña mítica de la bella Cordillera de la Ramada, en la provincia de San Juan, los incas supieron escalar hasta los 6.770 metros de su nevada cumbre para rendir culto al dios Sol.</a:t>
            </a:r>
            <a:endParaRPr lang="es-MX" dirty="0"/>
          </a:p>
        </p:txBody>
      </p:sp>
    </p:spTree>
    <p:extLst>
      <p:ext uri="{BB962C8B-B14F-4D97-AF65-F5344CB8AC3E}">
        <p14:creationId xmlns:p14="http://schemas.microsoft.com/office/powerpoint/2010/main" val="288145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74764" y="748145"/>
            <a:ext cx="8932753" cy="5940281"/>
          </a:xfrm>
          <a:prstGeom prst="rect">
            <a:avLst/>
          </a:prstGeom>
        </p:spPr>
      </p:pic>
    </p:spTree>
    <p:extLst>
      <p:ext uri="{BB962C8B-B14F-4D97-AF65-F5344CB8AC3E}">
        <p14:creationId xmlns:p14="http://schemas.microsoft.com/office/powerpoint/2010/main" val="2429645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92729" y="1068404"/>
            <a:ext cx="11207136" cy="4815159"/>
          </a:xfrm>
          <a:prstGeom prst="rect">
            <a:avLst/>
          </a:prstGeom>
        </p:spPr>
      </p:pic>
    </p:spTree>
    <p:extLst>
      <p:ext uri="{BB962C8B-B14F-4D97-AF65-F5344CB8AC3E}">
        <p14:creationId xmlns:p14="http://schemas.microsoft.com/office/powerpoint/2010/main" val="87025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98764" y="1089891"/>
            <a:ext cx="4193309" cy="51077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AR" dirty="0"/>
              <a:t>San Juan cuenta con 360 días al año de cielo despejado. Es un lugar privilegiado en el mundo para la observación astronómica. El cielo limpio y cristalino nos invita a mirar hacia arriba y maravillarnos.</a:t>
            </a:r>
          </a:p>
          <a:p>
            <a:r>
              <a:rPr lang="es-AR" dirty="0"/>
              <a:t>Los sitios de observación en la provincia son varios y cada uno cuenta con características particulares. En </a:t>
            </a:r>
            <a:r>
              <a:rPr lang="es-AR" dirty="0" err="1"/>
              <a:t>Calingasta</a:t>
            </a:r>
            <a:r>
              <a:rPr lang="es-AR" dirty="0"/>
              <a:t> se encuentra el Complejo Astronómico El Leoncito que depende del Consejo Nacional de Investigaciones Científicas y Técnicas (CONICET) y la Estación de altura Carlos U. </a:t>
            </a:r>
            <a:r>
              <a:rPr lang="es-AR" dirty="0" err="1"/>
              <a:t>Cesco</a:t>
            </a:r>
            <a:r>
              <a:rPr lang="es-AR" dirty="0"/>
              <a:t> que depende la Universidad Nacional de San Juan.</a:t>
            </a:r>
          </a:p>
        </p:txBody>
      </p:sp>
      <p:pic>
        <p:nvPicPr>
          <p:cNvPr id="4" name="Imagen 3"/>
          <p:cNvPicPr>
            <a:picLocks noChangeAspect="1"/>
          </p:cNvPicPr>
          <p:nvPr/>
        </p:nvPicPr>
        <p:blipFill>
          <a:blip r:embed="rId2"/>
          <a:stretch>
            <a:fillRect/>
          </a:stretch>
        </p:blipFill>
        <p:spPr>
          <a:xfrm>
            <a:off x="7499927" y="784108"/>
            <a:ext cx="3589337" cy="5719273"/>
          </a:xfrm>
          <a:prstGeom prst="rect">
            <a:avLst/>
          </a:prstGeom>
        </p:spPr>
      </p:pic>
      <p:pic>
        <p:nvPicPr>
          <p:cNvPr id="5" name="Imagen 4"/>
          <p:cNvPicPr>
            <a:picLocks noChangeAspect="1"/>
          </p:cNvPicPr>
          <p:nvPr/>
        </p:nvPicPr>
        <p:blipFill>
          <a:blip r:embed="rId3"/>
          <a:stretch>
            <a:fillRect/>
          </a:stretch>
        </p:blipFill>
        <p:spPr>
          <a:xfrm>
            <a:off x="4834292" y="784108"/>
            <a:ext cx="2665635" cy="2013527"/>
          </a:xfrm>
          <a:prstGeom prst="rect">
            <a:avLst/>
          </a:prstGeom>
        </p:spPr>
      </p:pic>
    </p:spTree>
    <p:extLst>
      <p:ext uri="{BB962C8B-B14F-4D97-AF65-F5344CB8AC3E}">
        <p14:creationId xmlns:p14="http://schemas.microsoft.com/office/powerpoint/2010/main" val="205498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05836" y="1064634"/>
            <a:ext cx="7748140" cy="4865111"/>
          </a:xfrm>
          <a:prstGeom prst="rect">
            <a:avLst/>
          </a:prstGeom>
        </p:spPr>
      </p:pic>
    </p:spTree>
    <p:extLst>
      <p:ext uri="{BB962C8B-B14F-4D97-AF65-F5344CB8AC3E}">
        <p14:creationId xmlns:p14="http://schemas.microsoft.com/office/powerpoint/2010/main" val="81857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86954" y="733552"/>
            <a:ext cx="8909627" cy="5969450"/>
          </a:xfrm>
          <a:prstGeom prst="rect">
            <a:avLst/>
          </a:prstGeom>
        </p:spPr>
      </p:pic>
      <p:sp>
        <p:nvSpPr>
          <p:cNvPr id="3" name="Rectángulo redondeado 2"/>
          <p:cNvSpPr/>
          <p:nvPr/>
        </p:nvSpPr>
        <p:spPr>
          <a:xfrm>
            <a:off x="9929091" y="5310909"/>
            <a:ext cx="2087418" cy="895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Parque Nacional El Leoncito, San Juan</a:t>
            </a:r>
            <a:endParaRPr lang="es-MX" dirty="0"/>
          </a:p>
        </p:txBody>
      </p:sp>
    </p:spTree>
    <p:extLst>
      <p:ext uri="{BB962C8B-B14F-4D97-AF65-F5344CB8AC3E}">
        <p14:creationId xmlns:p14="http://schemas.microsoft.com/office/powerpoint/2010/main" val="662161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799900" y="725053"/>
            <a:ext cx="7912100" cy="5934075"/>
          </a:xfrm>
          <a:prstGeom prst="rect">
            <a:avLst/>
          </a:prstGeom>
        </p:spPr>
      </p:pic>
      <p:pic>
        <p:nvPicPr>
          <p:cNvPr id="3" name="Imagen 2"/>
          <p:cNvPicPr>
            <a:picLocks noChangeAspect="1"/>
          </p:cNvPicPr>
          <p:nvPr/>
        </p:nvPicPr>
        <p:blipFill>
          <a:blip r:embed="rId3"/>
          <a:stretch>
            <a:fillRect/>
          </a:stretch>
        </p:blipFill>
        <p:spPr>
          <a:xfrm>
            <a:off x="498763" y="725053"/>
            <a:ext cx="3301137" cy="1762414"/>
          </a:xfrm>
          <a:prstGeom prst="rect">
            <a:avLst/>
          </a:prstGeom>
        </p:spPr>
      </p:pic>
    </p:spTree>
    <p:extLst>
      <p:ext uri="{BB962C8B-B14F-4D97-AF65-F5344CB8AC3E}">
        <p14:creationId xmlns:p14="http://schemas.microsoft.com/office/powerpoint/2010/main" val="24172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16986" y="654626"/>
            <a:ext cx="10386724" cy="6068193"/>
          </a:xfrm>
          <a:prstGeom prst="rect">
            <a:avLst/>
          </a:prstGeom>
        </p:spPr>
      </p:pic>
    </p:spTree>
    <p:extLst>
      <p:ext uri="{BB962C8B-B14F-4D97-AF65-F5344CB8AC3E}">
        <p14:creationId xmlns:p14="http://schemas.microsoft.com/office/powerpoint/2010/main" val="3395429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02879" y="744393"/>
            <a:ext cx="10350212" cy="5829430"/>
          </a:xfrm>
          <a:prstGeom prst="rect">
            <a:avLst/>
          </a:prstGeom>
        </p:spPr>
      </p:pic>
    </p:spTree>
    <p:extLst>
      <p:ext uri="{BB962C8B-B14F-4D97-AF65-F5344CB8AC3E}">
        <p14:creationId xmlns:p14="http://schemas.microsoft.com/office/powerpoint/2010/main" val="111958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03243" y="716251"/>
            <a:ext cx="8724612" cy="5906663"/>
          </a:xfrm>
          <a:prstGeom prst="rect">
            <a:avLst/>
          </a:prstGeom>
        </p:spPr>
      </p:pic>
    </p:spTree>
    <p:extLst>
      <p:ext uri="{BB962C8B-B14F-4D97-AF65-F5344CB8AC3E}">
        <p14:creationId xmlns:p14="http://schemas.microsoft.com/office/powerpoint/2010/main" val="54993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ischigualasto.gob.ar/sp/wp-content/themes/ischigualasto/images/circuito/circuito-luna-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938" y="801767"/>
            <a:ext cx="8692863" cy="588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7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35595" y="625642"/>
            <a:ext cx="11307226" cy="6049911"/>
          </a:xfrm>
          <a:prstGeom prst="rect">
            <a:avLst/>
          </a:prstGeom>
        </p:spPr>
      </p:pic>
    </p:spTree>
    <p:extLst>
      <p:ext uri="{BB962C8B-B14F-4D97-AF65-F5344CB8AC3E}">
        <p14:creationId xmlns:p14="http://schemas.microsoft.com/office/powerpoint/2010/main" val="685827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89890" y="742227"/>
            <a:ext cx="4987637" cy="6001642"/>
          </a:xfrm>
          <a:prstGeom prst="rect">
            <a:avLst/>
          </a:prstGeom>
        </p:spPr>
      </p:pic>
      <p:sp>
        <p:nvSpPr>
          <p:cNvPr id="5" name="Rectángulo redondeado 4"/>
          <p:cNvSpPr/>
          <p:nvPr/>
        </p:nvSpPr>
        <p:spPr>
          <a:xfrm>
            <a:off x="7527638" y="1920015"/>
            <a:ext cx="3020290" cy="36460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r>
              <a:rPr lang="es-MX" dirty="0" smtClean="0"/>
              <a:t>PETROGLIFOS </a:t>
            </a:r>
          </a:p>
          <a:p>
            <a:pPr marL="342900" indent="-342900">
              <a:buAutoNum type="arabicPeriod"/>
            </a:pPr>
            <a:r>
              <a:rPr lang="es-MX" dirty="0" smtClean="0"/>
              <a:t>JARDÍN BOTÁNICO</a:t>
            </a:r>
          </a:p>
          <a:p>
            <a:pPr marL="342900" indent="-342900">
              <a:buAutoNum type="arabicPeriod"/>
            </a:pPr>
            <a:r>
              <a:rPr lang="es-MX" dirty="0" smtClean="0"/>
              <a:t>CATEDRAL GÓTICA</a:t>
            </a:r>
          </a:p>
          <a:p>
            <a:pPr marL="342900" indent="-342900">
              <a:buAutoNum type="arabicPeriod"/>
            </a:pPr>
            <a:r>
              <a:rPr lang="es-MX" dirty="0" smtClean="0"/>
              <a:t>EL </a:t>
            </a:r>
            <a:r>
              <a:rPr lang="es-MX" dirty="0"/>
              <a:t>MONJE </a:t>
            </a:r>
            <a:endParaRPr lang="es-MX" dirty="0" smtClean="0"/>
          </a:p>
          <a:p>
            <a:pPr marL="342900" indent="-342900">
              <a:buAutoNum type="arabicPeriod"/>
            </a:pPr>
            <a:r>
              <a:rPr lang="es-MX" dirty="0" smtClean="0"/>
              <a:t>CAÑÓN </a:t>
            </a:r>
            <a:r>
              <a:rPr lang="es-MX" dirty="0"/>
              <a:t>DE SHIMPA </a:t>
            </a:r>
            <a:endParaRPr lang="es-MX" dirty="0" smtClean="0"/>
          </a:p>
          <a:p>
            <a:pPr marL="342900" indent="-342900">
              <a:buAutoNum type="arabicPeriod"/>
            </a:pPr>
            <a:r>
              <a:rPr lang="es-MX" dirty="0" smtClean="0"/>
              <a:t>TREKKING </a:t>
            </a:r>
            <a:r>
              <a:rPr lang="es-MX" dirty="0"/>
              <a:t>A BALCONES DE TALAMPAYA</a:t>
            </a:r>
            <a:endParaRPr lang="es-MX" dirty="0"/>
          </a:p>
        </p:txBody>
      </p:sp>
    </p:spTree>
    <p:extLst>
      <p:ext uri="{BB962C8B-B14F-4D97-AF65-F5344CB8AC3E}">
        <p14:creationId xmlns:p14="http://schemas.microsoft.com/office/powerpoint/2010/main" val="3063172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alampaya.com/wp-content/uploads/2019/07/PNT-seleccion-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373" y="720437"/>
            <a:ext cx="8916431" cy="592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41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797964" y="862898"/>
            <a:ext cx="4923702" cy="5865628"/>
          </a:xfrm>
          <a:prstGeom prst="rect">
            <a:avLst/>
          </a:prstGeom>
        </p:spPr>
      </p:pic>
      <p:pic>
        <p:nvPicPr>
          <p:cNvPr id="4" name="Imagen 3"/>
          <p:cNvPicPr>
            <a:picLocks noChangeAspect="1"/>
          </p:cNvPicPr>
          <p:nvPr/>
        </p:nvPicPr>
        <p:blipFill>
          <a:blip r:embed="rId3"/>
          <a:stretch>
            <a:fillRect/>
          </a:stretch>
        </p:blipFill>
        <p:spPr>
          <a:xfrm>
            <a:off x="681179" y="844426"/>
            <a:ext cx="5186219" cy="5186219"/>
          </a:xfrm>
          <a:prstGeom prst="rect">
            <a:avLst/>
          </a:prstGeom>
        </p:spPr>
      </p:pic>
    </p:spTree>
    <p:extLst>
      <p:ext uri="{BB962C8B-B14F-4D97-AF65-F5344CB8AC3E}">
        <p14:creationId xmlns:p14="http://schemas.microsoft.com/office/powerpoint/2010/main" val="3401805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10021" y="936914"/>
            <a:ext cx="8921906" cy="5159086"/>
          </a:xfrm>
          <a:prstGeom prst="rect">
            <a:avLst/>
          </a:prstGeom>
        </p:spPr>
      </p:pic>
    </p:spTree>
    <p:extLst>
      <p:ext uri="{BB962C8B-B14F-4D97-AF65-F5344CB8AC3E}">
        <p14:creationId xmlns:p14="http://schemas.microsoft.com/office/powerpoint/2010/main" val="2231611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Provincia de Buenos Aires</a:t>
            </a:r>
            <a:endParaRPr lang="es-MX" dirty="0"/>
          </a:p>
        </p:txBody>
      </p:sp>
      <p:pic>
        <p:nvPicPr>
          <p:cNvPr id="4" name="Marcador de contenido 3"/>
          <p:cNvPicPr>
            <a:picLocks noGrp="1" noChangeAspect="1"/>
          </p:cNvPicPr>
          <p:nvPr>
            <p:ph idx="1"/>
          </p:nvPr>
        </p:nvPicPr>
        <p:blipFill>
          <a:blip r:embed="rId2"/>
          <a:stretch>
            <a:fillRect/>
          </a:stretch>
        </p:blipFill>
        <p:spPr>
          <a:xfrm>
            <a:off x="2599458" y="2713542"/>
            <a:ext cx="3390900" cy="3038475"/>
          </a:xfrm>
          <a:prstGeom prst="rect">
            <a:avLst/>
          </a:prstGeom>
        </p:spPr>
      </p:pic>
      <p:pic>
        <p:nvPicPr>
          <p:cNvPr id="5" name="Imagen 4"/>
          <p:cNvPicPr>
            <a:picLocks noChangeAspect="1"/>
          </p:cNvPicPr>
          <p:nvPr/>
        </p:nvPicPr>
        <p:blipFill>
          <a:blip r:embed="rId3"/>
          <a:stretch>
            <a:fillRect/>
          </a:stretch>
        </p:blipFill>
        <p:spPr>
          <a:xfrm>
            <a:off x="7629235" y="630382"/>
            <a:ext cx="4124037" cy="6186056"/>
          </a:xfrm>
          <a:prstGeom prst="rect">
            <a:avLst/>
          </a:prstGeom>
        </p:spPr>
      </p:pic>
    </p:spTree>
    <p:extLst>
      <p:ext uri="{BB962C8B-B14F-4D97-AF65-F5344CB8AC3E}">
        <p14:creationId xmlns:p14="http://schemas.microsoft.com/office/powerpoint/2010/main" val="4212208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52581" y="586624"/>
            <a:ext cx="3648652" cy="6194600"/>
          </a:xfrm>
          <a:prstGeom prst="rect">
            <a:avLst/>
          </a:prstGeom>
        </p:spPr>
      </p:pic>
      <p:pic>
        <p:nvPicPr>
          <p:cNvPr id="3" name="Imagen 2"/>
          <p:cNvPicPr>
            <a:picLocks noChangeAspect="1"/>
          </p:cNvPicPr>
          <p:nvPr/>
        </p:nvPicPr>
        <p:blipFill>
          <a:blip r:embed="rId3"/>
          <a:stretch>
            <a:fillRect/>
          </a:stretch>
        </p:blipFill>
        <p:spPr>
          <a:xfrm>
            <a:off x="4726817" y="1187162"/>
            <a:ext cx="6929618" cy="3957493"/>
          </a:xfrm>
          <a:prstGeom prst="rect">
            <a:avLst/>
          </a:prstGeom>
        </p:spPr>
      </p:pic>
    </p:spTree>
    <p:extLst>
      <p:ext uri="{BB962C8B-B14F-4D97-AF65-F5344CB8AC3E}">
        <p14:creationId xmlns:p14="http://schemas.microsoft.com/office/powerpoint/2010/main" val="3059973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03002" y="1981200"/>
            <a:ext cx="5354147" cy="3583709"/>
          </a:xfrm>
          <a:prstGeom prst="rect">
            <a:avLst/>
          </a:prstGeom>
        </p:spPr>
      </p:pic>
      <p:sp>
        <p:nvSpPr>
          <p:cNvPr id="3" name="Rectángulo redondeado 2"/>
          <p:cNvSpPr/>
          <p:nvPr/>
        </p:nvSpPr>
        <p:spPr>
          <a:xfrm>
            <a:off x="7407564" y="1320800"/>
            <a:ext cx="4082473" cy="49045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Mar del Plata, el principal centro turístico y balneario de la Argentina, está ubicada a orillas del océano Atlántico, a sólo 404 km de la Ciudad Autónoma de Buenos Aires.</a:t>
            </a:r>
          </a:p>
          <a:p>
            <a:r>
              <a:rPr lang="es-AR" dirty="0"/>
              <a:t>Magníficas playas, amplias bahías, acantilados imponentes y bosques se alternan a lo largo de 47 km de costa. Sierras, campos ondulados, arboledas, lagunas, arroyos, quintas y canteras conforman paisajes rurales de gran belleza.</a:t>
            </a:r>
          </a:p>
          <a:p>
            <a:pPr algn="ctr"/>
            <a:r>
              <a:rPr lang="es-AR" dirty="0" smtClean="0"/>
              <a:t>La </a:t>
            </a:r>
            <a:r>
              <a:rPr lang="es-AR" dirty="0"/>
              <a:t>población estable es de 650.000 habitantes y el arribo de turistas </a:t>
            </a:r>
            <a:r>
              <a:rPr lang="es-AR" dirty="0" smtClean="0"/>
              <a:t>en la temporada de verano 2020 alcanzó los 3,5 millones</a:t>
            </a:r>
            <a:r>
              <a:rPr lang="es-AR" b="1" dirty="0" smtClean="0"/>
              <a:t>.</a:t>
            </a:r>
            <a:endParaRPr lang="es-AR" b="1" dirty="0"/>
          </a:p>
        </p:txBody>
      </p:sp>
    </p:spTree>
    <p:extLst>
      <p:ext uri="{BB962C8B-B14F-4D97-AF65-F5344CB8AC3E}">
        <p14:creationId xmlns:p14="http://schemas.microsoft.com/office/powerpoint/2010/main" val="388465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17045" y="672770"/>
            <a:ext cx="9028496" cy="6043392"/>
          </a:xfrm>
          <a:prstGeom prst="rect">
            <a:avLst/>
          </a:prstGeom>
        </p:spPr>
      </p:pic>
    </p:spTree>
    <p:extLst>
      <p:ext uri="{BB962C8B-B14F-4D97-AF65-F5344CB8AC3E}">
        <p14:creationId xmlns:p14="http://schemas.microsoft.com/office/powerpoint/2010/main" val="888996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86588" y="814236"/>
            <a:ext cx="10308123" cy="5798319"/>
          </a:xfrm>
          <a:prstGeom prst="rect">
            <a:avLst/>
          </a:prstGeom>
        </p:spPr>
      </p:pic>
    </p:spTree>
    <p:extLst>
      <p:ext uri="{BB962C8B-B14F-4D97-AF65-F5344CB8AC3E}">
        <p14:creationId xmlns:p14="http://schemas.microsoft.com/office/powerpoint/2010/main" val="3793999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9028496" y="1032811"/>
            <a:ext cx="2646947" cy="52332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s-AR" dirty="0"/>
              <a:t>Fundada el 19 de noviembre de 1882, se caracteriza por ser una de las pocas ciudades en el mundo en ser diseñada antes de construirse. </a:t>
            </a:r>
            <a:endParaRPr lang="es-AR" dirty="0" smtClean="0"/>
          </a:p>
          <a:p>
            <a:r>
              <a:rPr lang="es-AR" dirty="0" smtClean="0"/>
              <a:t>La </a:t>
            </a:r>
            <a:r>
              <a:rPr lang="es-AR" dirty="0"/>
              <a:t>Plata es una metrópolis universitaria que brinda un gran polo educativo, científico y cultural de excelencia. </a:t>
            </a:r>
            <a:endParaRPr lang="es-AR" dirty="0" smtClean="0"/>
          </a:p>
          <a:p>
            <a:r>
              <a:rPr lang="es-AR" dirty="0" smtClean="0"/>
              <a:t>Cuenta </a:t>
            </a:r>
            <a:r>
              <a:rPr lang="es-AR" dirty="0"/>
              <a:t>con una amplia propuesta arquitectónica, natural y gastronómica.</a:t>
            </a:r>
            <a:endParaRPr lang="es-MX" dirty="0"/>
          </a:p>
        </p:txBody>
      </p:sp>
      <p:pic>
        <p:nvPicPr>
          <p:cNvPr id="4" name="Imagen 3"/>
          <p:cNvPicPr>
            <a:picLocks noChangeAspect="1"/>
          </p:cNvPicPr>
          <p:nvPr/>
        </p:nvPicPr>
        <p:blipFill>
          <a:blip r:embed="rId2"/>
          <a:stretch>
            <a:fillRect/>
          </a:stretch>
        </p:blipFill>
        <p:spPr>
          <a:xfrm>
            <a:off x="496803" y="1032810"/>
            <a:ext cx="8367863" cy="5233235"/>
          </a:xfrm>
          <a:prstGeom prst="rect">
            <a:avLst/>
          </a:prstGeom>
        </p:spPr>
      </p:pic>
    </p:spTree>
    <p:extLst>
      <p:ext uri="{BB962C8B-B14F-4D97-AF65-F5344CB8AC3E}">
        <p14:creationId xmlns:p14="http://schemas.microsoft.com/office/powerpoint/2010/main" val="101871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65017" y="3510280"/>
            <a:ext cx="10995313" cy="2932083"/>
          </a:xfrm>
          <a:prstGeom prst="rect">
            <a:avLst/>
          </a:prstGeom>
        </p:spPr>
      </p:pic>
      <p:pic>
        <p:nvPicPr>
          <p:cNvPr id="3" name="Imagen 2"/>
          <p:cNvPicPr>
            <a:picLocks noChangeAspect="1"/>
          </p:cNvPicPr>
          <p:nvPr/>
        </p:nvPicPr>
        <p:blipFill>
          <a:blip r:embed="rId3"/>
          <a:stretch>
            <a:fillRect/>
          </a:stretch>
        </p:blipFill>
        <p:spPr>
          <a:xfrm>
            <a:off x="2279939" y="651165"/>
            <a:ext cx="2533650" cy="2819400"/>
          </a:xfrm>
          <a:prstGeom prst="rect">
            <a:avLst/>
          </a:prstGeom>
        </p:spPr>
      </p:pic>
      <p:pic>
        <p:nvPicPr>
          <p:cNvPr id="4" name="Imagen 3"/>
          <p:cNvPicPr>
            <a:picLocks noChangeAspect="1"/>
          </p:cNvPicPr>
          <p:nvPr/>
        </p:nvPicPr>
        <p:blipFill>
          <a:blip r:embed="rId4"/>
          <a:stretch>
            <a:fillRect/>
          </a:stretch>
        </p:blipFill>
        <p:spPr>
          <a:xfrm>
            <a:off x="7555346" y="782424"/>
            <a:ext cx="3545032" cy="2658774"/>
          </a:xfrm>
          <a:prstGeom prst="rect">
            <a:avLst/>
          </a:prstGeom>
        </p:spPr>
      </p:pic>
    </p:spTree>
    <p:extLst>
      <p:ext uri="{BB962C8B-B14F-4D97-AF65-F5344CB8AC3E}">
        <p14:creationId xmlns:p14="http://schemas.microsoft.com/office/powerpoint/2010/main" val="1722274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turismo.laplata.gov.ar/wp-content/uploads/2018/05/casa-curutch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91" y="905163"/>
            <a:ext cx="8117899" cy="54119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redondeado 1"/>
          <p:cNvSpPr/>
          <p:nvPr/>
        </p:nvSpPr>
        <p:spPr>
          <a:xfrm>
            <a:off x="8820727" y="969817"/>
            <a:ext cx="2955637" cy="549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AR" b="1" dirty="0"/>
              <a:t> </a:t>
            </a:r>
            <a:r>
              <a:rPr lang="es-AR" b="1" dirty="0" err="1" smtClean="0"/>
              <a:t>Ls</a:t>
            </a:r>
            <a:r>
              <a:rPr lang="es-AR" b="1" dirty="0" smtClean="0"/>
              <a:t> Casa </a:t>
            </a:r>
            <a:r>
              <a:rPr lang="es-AR" b="1" dirty="0" err="1" smtClean="0"/>
              <a:t>Courutchet</a:t>
            </a:r>
            <a:r>
              <a:rPr lang="es-AR" b="1" dirty="0" smtClean="0"/>
              <a:t> es </a:t>
            </a:r>
            <a:r>
              <a:rPr lang="es-AR" b="1" dirty="0"/>
              <a:t>la única vivienda en todo el continente americano proyectada por el arquitecto suizo francés Le Corbusier. </a:t>
            </a:r>
            <a:endParaRPr lang="es-AR" b="1" dirty="0" smtClean="0"/>
          </a:p>
          <a:p>
            <a:pPr fontAlgn="base"/>
            <a:endParaRPr lang="es-AR" b="1" dirty="0"/>
          </a:p>
          <a:p>
            <a:pPr fontAlgn="base"/>
            <a:r>
              <a:rPr lang="es-AR" b="1" dirty="0"/>
              <a:t>Cuando en 1948 recibe en su estudio de Paris el encargo del médico cirujano argentino Pedro </a:t>
            </a:r>
            <a:r>
              <a:rPr lang="es-AR" b="1" dirty="0" err="1"/>
              <a:t>Curutchet</a:t>
            </a:r>
            <a:r>
              <a:rPr lang="es-AR" b="1" dirty="0"/>
              <a:t> para construir su casa y su consultorio en la ciudad de La Plata, Le Corbusier era el arquitecto mas reconocido en el mundo.</a:t>
            </a:r>
          </a:p>
        </p:txBody>
      </p:sp>
    </p:spTree>
    <p:extLst>
      <p:ext uri="{BB962C8B-B14F-4D97-AF65-F5344CB8AC3E}">
        <p14:creationId xmlns:p14="http://schemas.microsoft.com/office/powerpoint/2010/main" val="3520823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55469" y="628073"/>
            <a:ext cx="5512938" cy="6153150"/>
          </a:xfrm>
          <a:prstGeom prst="rect">
            <a:avLst/>
          </a:prstGeom>
        </p:spPr>
      </p:pic>
      <p:pic>
        <p:nvPicPr>
          <p:cNvPr id="3" name="Imagen 2"/>
          <p:cNvPicPr>
            <a:picLocks noChangeAspect="1"/>
          </p:cNvPicPr>
          <p:nvPr/>
        </p:nvPicPr>
        <p:blipFill>
          <a:blip r:embed="rId3"/>
          <a:stretch>
            <a:fillRect/>
          </a:stretch>
        </p:blipFill>
        <p:spPr>
          <a:xfrm>
            <a:off x="6351587" y="628073"/>
            <a:ext cx="5381625" cy="6153150"/>
          </a:xfrm>
          <a:prstGeom prst="rect">
            <a:avLst/>
          </a:prstGeom>
        </p:spPr>
      </p:pic>
    </p:spTree>
    <p:extLst>
      <p:ext uri="{BB962C8B-B14F-4D97-AF65-F5344CB8AC3E}">
        <p14:creationId xmlns:p14="http://schemas.microsoft.com/office/powerpoint/2010/main" val="1198725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80367" y="738910"/>
            <a:ext cx="4898087" cy="5725720"/>
          </a:xfrm>
          <a:prstGeom prst="rect">
            <a:avLst/>
          </a:prstGeom>
        </p:spPr>
      </p:pic>
      <p:pic>
        <p:nvPicPr>
          <p:cNvPr id="3" name="Imagen 2"/>
          <p:cNvPicPr>
            <a:picLocks noChangeAspect="1"/>
          </p:cNvPicPr>
          <p:nvPr/>
        </p:nvPicPr>
        <p:blipFill>
          <a:blip r:embed="rId3"/>
          <a:stretch>
            <a:fillRect/>
          </a:stretch>
        </p:blipFill>
        <p:spPr>
          <a:xfrm>
            <a:off x="6779491" y="738909"/>
            <a:ext cx="4961804" cy="5845413"/>
          </a:xfrm>
          <a:prstGeom prst="rect">
            <a:avLst/>
          </a:prstGeom>
        </p:spPr>
      </p:pic>
    </p:spTree>
    <p:extLst>
      <p:ext uri="{BB962C8B-B14F-4D97-AF65-F5344CB8AC3E}">
        <p14:creationId xmlns:p14="http://schemas.microsoft.com/office/powerpoint/2010/main" val="832909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8968510" y="2022763"/>
            <a:ext cx="2382982" cy="313112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dirty="0" smtClean="0"/>
              <a:t>En la provincia de Mendoza se produce el </a:t>
            </a:r>
            <a:r>
              <a:rPr lang="es-AR" b="1" dirty="0" smtClean="0"/>
              <a:t>70% de vinos del país.</a:t>
            </a:r>
          </a:p>
          <a:p>
            <a:pPr algn="ctr"/>
            <a:r>
              <a:rPr lang="es-AR" dirty="0" smtClean="0"/>
              <a:t>Cuenta con </a:t>
            </a:r>
            <a:r>
              <a:rPr lang="es-AR" b="1" dirty="0" smtClean="0"/>
              <a:t>146 </a:t>
            </a:r>
            <a:r>
              <a:rPr lang="es-AR" b="1" dirty="0"/>
              <a:t>establecimientos</a:t>
            </a:r>
            <a:r>
              <a:rPr lang="es-AR" dirty="0"/>
              <a:t> </a:t>
            </a:r>
            <a:r>
              <a:rPr lang="es-AR" dirty="0" smtClean="0"/>
              <a:t>dedicados </a:t>
            </a:r>
            <a:r>
              <a:rPr lang="es-AR" dirty="0"/>
              <a:t>al turismo del </a:t>
            </a:r>
            <a:r>
              <a:rPr lang="es-AR" dirty="0" smtClean="0"/>
              <a:t>vino.</a:t>
            </a:r>
            <a:endParaRPr lang="es-MX" dirty="0"/>
          </a:p>
        </p:txBody>
      </p:sp>
      <p:pic>
        <p:nvPicPr>
          <p:cNvPr id="4" name="Imagen 3"/>
          <p:cNvPicPr>
            <a:picLocks noChangeAspect="1"/>
          </p:cNvPicPr>
          <p:nvPr/>
        </p:nvPicPr>
        <p:blipFill>
          <a:blip r:embed="rId2"/>
          <a:stretch>
            <a:fillRect/>
          </a:stretch>
        </p:blipFill>
        <p:spPr>
          <a:xfrm>
            <a:off x="517236" y="964478"/>
            <a:ext cx="7774148" cy="5177704"/>
          </a:xfrm>
          <a:prstGeom prst="rect">
            <a:avLst/>
          </a:prstGeom>
        </p:spPr>
      </p:pic>
    </p:spTree>
    <p:extLst>
      <p:ext uri="{BB962C8B-B14F-4D97-AF65-F5344CB8AC3E}">
        <p14:creationId xmlns:p14="http://schemas.microsoft.com/office/powerpoint/2010/main" val="334096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82612" y="1248207"/>
            <a:ext cx="6962775" cy="4638675"/>
          </a:xfrm>
          <a:prstGeom prst="rect">
            <a:avLst/>
          </a:prstGeom>
        </p:spPr>
      </p:pic>
      <p:sp>
        <p:nvSpPr>
          <p:cNvPr id="3" name="Rectángulo redondeado 2"/>
          <p:cNvSpPr/>
          <p:nvPr/>
        </p:nvSpPr>
        <p:spPr>
          <a:xfrm>
            <a:off x="7878618" y="1681018"/>
            <a:ext cx="3842327" cy="401781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AR" dirty="0"/>
              <a:t>La región de Sierras de la provincia de Buenos Aires se encuentra formada por los sistemas orográficos de </a:t>
            </a:r>
            <a:r>
              <a:rPr lang="es-AR" dirty="0" err="1"/>
              <a:t>Tandilia</a:t>
            </a:r>
            <a:r>
              <a:rPr lang="es-AR" dirty="0"/>
              <a:t> y </a:t>
            </a:r>
            <a:r>
              <a:rPr lang="es-AR" dirty="0" err="1"/>
              <a:t>Ventania</a:t>
            </a:r>
            <a:r>
              <a:rPr lang="es-AR" dirty="0"/>
              <a:t>, que han logrado dar vida a coquetas y pujantes ciudades que se han beneficiado por el microclima benigno que estos pequeños cordones montañosos ofrecen.</a:t>
            </a:r>
            <a:endParaRPr lang="es-MX" dirty="0"/>
          </a:p>
        </p:txBody>
      </p:sp>
    </p:spTree>
    <p:extLst>
      <p:ext uri="{BB962C8B-B14F-4D97-AF65-F5344CB8AC3E}">
        <p14:creationId xmlns:p14="http://schemas.microsoft.com/office/powerpoint/2010/main" val="3754764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43370" y="972994"/>
            <a:ext cx="4476750" cy="2381250"/>
          </a:xfrm>
          <a:prstGeom prst="rect">
            <a:avLst/>
          </a:prstGeom>
        </p:spPr>
      </p:pic>
      <p:pic>
        <p:nvPicPr>
          <p:cNvPr id="3" name="Imagen 2"/>
          <p:cNvPicPr>
            <a:picLocks noChangeAspect="1"/>
          </p:cNvPicPr>
          <p:nvPr/>
        </p:nvPicPr>
        <p:blipFill>
          <a:blip r:embed="rId3"/>
          <a:stretch>
            <a:fillRect/>
          </a:stretch>
        </p:blipFill>
        <p:spPr>
          <a:xfrm>
            <a:off x="643370" y="3845502"/>
            <a:ext cx="4476750" cy="2381250"/>
          </a:xfrm>
          <a:prstGeom prst="rect">
            <a:avLst/>
          </a:prstGeom>
        </p:spPr>
      </p:pic>
      <p:pic>
        <p:nvPicPr>
          <p:cNvPr id="4" name="Imagen 3"/>
          <p:cNvPicPr>
            <a:picLocks noChangeAspect="1"/>
          </p:cNvPicPr>
          <p:nvPr/>
        </p:nvPicPr>
        <p:blipFill>
          <a:blip r:embed="rId4"/>
          <a:stretch>
            <a:fillRect/>
          </a:stretch>
        </p:blipFill>
        <p:spPr>
          <a:xfrm>
            <a:off x="6360678" y="2266085"/>
            <a:ext cx="3679249" cy="1957047"/>
          </a:xfrm>
          <a:prstGeom prst="rect">
            <a:avLst/>
          </a:prstGeom>
        </p:spPr>
      </p:pic>
      <p:sp>
        <p:nvSpPr>
          <p:cNvPr id="5" name="Rectángulo redondeado 4"/>
          <p:cNvSpPr/>
          <p:nvPr/>
        </p:nvSpPr>
        <p:spPr>
          <a:xfrm>
            <a:off x="5250872" y="762001"/>
            <a:ext cx="6474691" cy="135168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s-AR" dirty="0"/>
              <a:t>La Piedra Movediza de Tandil ha sido un fenómeno mundialmente reconocido por su singularidad, una mole de granito de más </a:t>
            </a:r>
            <a:r>
              <a:rPr lang="es-AR" dirty="0">
                <a:latin typeface="Calibri" panose="020F0502020204030204" pitchFamily="34" charset="0"/>
                <a:cs typeface="Calibri" panose="020F0502020204030204" pitchFamily="34" charset="0"/>
              </a:rPr>
              <a:t>de</a:t>
            </a:r>
            <a:r>
              <a:rPr lang="es-AR" dirty="0"/>
              <a:t> 300 toneladas de peso que extrañamente se mantenía en delicado equilibrio al borde del cerro.</a:t>
            </a:r>
            <a:endParaRPr lang="es-MX" dirty="0"/>
          </a:p>
        </p:txBody>
      </p:sp>
      <p:sp>
        <p:nvSpPr>
          <p:cNvPr id="6" name="Rectángulo redondeado 5"/>
          <p:cNvSpPr/>
          <p:nvPr/>
        </p:nvSpPr>
        <p:spPr>
          <a:xfrm>
            <a:off x="5551055" y="4536499"/>
            <a:ext cx="5911273" cy="209521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s-AR" sz="1600" dirty="0"/>
              <a:t> El 29 de Febrero de 1912, La Piedra Movediza se desengarzó de su milenaria armadura. Actualmente yacen sus restos partidos en tres pedazos al </a:t>
            </a:r>
            <a:r>
              <a:rPr lang="es-AR" sz="1600" dirty="0" err="1"/>
              <a:t>pié</a:t>
            </a:r>
            <a:r>
              <a:rPr lang="es-AR" sz="1600" dirty="0"/>
              <a:t> de una ladera profunda.</a:t>
            </a:r>
          </a:p>
          <a:p>
            <a:endParaRPr lang="es-AR" sz="1600" dirty="0"/>
          </a:p>
          <a:p>
            <a:r>
              <a:rPr lang="es-AR" sz="1600" dirty="0"/>
              <a:t>      El día 17 de mayo de 2007 fue inaugurada oficialmente la réplica de La Piedra Movediza en el lugar donde antiguamente se encontraba, llamándolo Parque Lítico de La Piedra Movediza de T</a:t>
            </a:r>
            <a:r>
              <a:rPr lang="es-AR" dirty="0"/>
              <a:t>andil.</a:t>
            </a:r>
            <a:endParaRPr lang="es-MX" dirty="0"/>
          </a:p>
        </p:txBody>
      </p:sp>
    </p:spTree>
    <p:extLst>
      <p:ext uri="{BB962C8B-B14F-4D97-AF65-F5344CB8AC3E}">
        <p14:creationId xmlns:p14="http://schemas.microsoft.com/office/powerpoint/2010/main" val="1297356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a Crucis y Monte Calvario - Tandil, Buenos Aires - Salidore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47" y="738908"/>
            <a:ext cx="7475299" cy="560647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redondeado 2"/>
          <p:cNvSpPr/>
          <p:nvPr/>
        </p:nvSpPr>
        <p:spPr>
          <a:xfrm>
            <a:off x="8377383" y="808181"/>
            <a:ext cx="3389746" cy="54679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s-AR" b="1"/>
              <a:t>Monte Calvario</a:t>
            </a:r>
          </a:p>
          <a:p>
            <a:r>
              <a:rPr lang="es-AR"/>
              <a:t/>
            </a:r>
            <a:br>
              <a:rPr lang="es-AR"/>
            </a:br>
            <a:r>
              <a:rPr lang="es-AR" b="1"/>
              <a:t>El Monte Calvario, el tercero en importancia a nivel mundial, siendo para Tandil uno de los lugares más característicos. Posee una imponente escultura de Cristo en la Cruz, con sus 22 metros de alto, la cual se ve desde varios puntos de la ciudad. También están recreadas las estaciones del Via Crucis.</a:t>
            </a:r>
          </a:p>
        </p:txBody>
      </p:sp>
    </p:spTree>
    <p:extLst>
      <p:ext uri="{BB962C8B-B14F-4D97-AF65-F5344CB8AC3E}">
        <p14:creationId xmlns:p14="http://schemas.microsoft.com/office/powerpoint/2010/main" val="525028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96875" y="1381412"/>
            <a:ext cx="3579386" cy="4778665"/>
          </a:xfrm>
          <a:prstGeom prst="rect">
            <a:avLst/>
          </a:prstGeom>
        </p:spPr>
      </p:pic>
      <p:pic>
        <p:nvPicPr>
          <p:cNvPr id="4" name="Imagen 3"/>
          <p:cNvPicPr>
            <a:picLocks noChangeAspect="1"/>
          </p:cNvPicPr>
          <p:nvPr/>
        </p:nvPicPr>
        <p:blipFill>
          <a:blip r:embed="rId3"/>
          <a:stretch>
            <a:fillRect/>
          </a:stretch>
        </p:blipFill>
        <p:spPr>
          <a:xfrm>
            <a:off x="4210050" y="1841933"/>
            <a:ext cx="7429500" cy="3857625"/>
          </a:xfrm>
          <a:prstGeom prst="rect">
            <a:avLst/>
          </a:prstGeom>
        </p:spPr>
      </p:pic>
    </p:spTree>
    <p:extLst>
      <p:ext uri="{BB962C8B-B14F-4D97-AF65-F5344CB8AC3E}">
        <p14:creationId xmlns:p14="http://schemas.microsoft.com/office/powerpoint/2010/main" val="3764375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96024" y="876302"/>
            <a:ext cx="2852824" cy="3002972"/>
          </a:xfrm>
          <a:prstGeom prst="rect">
            <a:avLst/>
          </a:prstGeom>
        </p:spPr>
      </p:pic>
      <p:pic>
        <p:nvPicPr>
          <p:cNvPr id="3" name="Imagen 2"/>
          <p:cNvPicPr>
            <a:picLocks noChangeAspect="1"/>
          </p:cNvPicPr>
          <p:nvPr/>
        </p:nvPicPr>
        <p:blipFill>
          <a:blip r:embed="rId3"/>
          <a:stretch>
            <a:fillRect/>
          </a:stretch>
        </p:blipFill>
        <p:spPr>
          <a:xfrm>
            <a:off x="3502675" y="1158587"/>
            <a:ext cx="4905607" cy="5441373"/>
          </a:xfrm>
          <a:prstGeom prst="rect">
            <a:avLst/>
          </a:prstGeom>
        </p:spPr>
      </p:pic>
      <p:pic>
        <p:nvPicPr>
          <p:cNvPr id="4" name="Imagen 3"/>
          <p:cNvPicPr>
            <a:picLocks noChangeAspect="1"/>
          </p:cNvPicPr>
          <p:nvPr/>
        </p:nvPicPr>
        <p:blipFill>
          <a:blip r:embed="rId4"/>
          <a:stretch>
            <a:fillRect/>
          </a:stretch>
        </p:blipFill>
        <p:spPr>
          <a:xfrm>
            <a:off x="8562109" y="762000"/>
            <a:ext cx="3183082" cy="3307098"/>
          </a:xfrm>
          <a:prstGeom prst="rect">
            <a:avLst/>
          </a:prstGeom>
        </p:spPr>
      </p:pic>
    </p:spTree>
    <p:extLst>
      <p:ext uri="{BB962C8B-B14F-4D97-AF65-F5344CB8AC3E}">
        <p14:creationId xmlns:p14="http://schemas.microsoft.com/office/powerpoint/2010/main" val="49757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80289" y="959224"/>
            <a:ext cx="11253822" cy="4379394"/>
          </a:xfrm>
          <a:prstGeom prst="rect">
            <a:avLst/>
          </a:prstGeom>
        </p:spPr>
      </p:pic>
      <p:sp>
        <p:nvSpPr>
          <p:cNvPr id="3" name="Rectángulo redondeado 2"/>
          <p:cNvSpPr/>
          <p:nvPr/>
        </p:nvSpPr>
        <p:spPr>
          <a:xfrm>
            <a:off x="1039528" y="5601903"/>
            <a:ext cx="9875520" cy="895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DELTA DEL PARANÁ, Sector Inferior</a:t>
            </a:r>
            <a:endParaRPr lang="es-MX" dirty="0"/>
          </a:p>
        </p:txBody>
      </p:sp>
    </p:spTree>
    <p:extLst>
      <p:ext uri="{BB962C8B-B14F-4D97-AF65-F5344CB8AC3E}">
        <p14:creationId xmlns:p14="http://schemas.microsoft.com/office/powerpoint/2010/main" val="93542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37116" y="1377428"/>
            <a:ext cx="5492691" cy="4859744"/>
          </a:xfrm>
          <a:prstGeom prst="rect">
            <a:avLst/>
          </a:prstGeom>
        </p:spPr>
      </p:pic>
      <p:pic>
        <p:nvPicPr>
          <p:cNvPr id="3" name="Imagen 2"/>
          <p:cNvPicPr>
            <a:picLocks noChangeAspect="1"/>
          </p:cNvPicPr>
          <p:nvPr/>
        </p:nvPicPr>
        <p:blipFill>
          <a:blip r:embed="rId3"/>
          <a:stretch>
            <a:fillRect/>
          </a:stretch>
        </p:blipFill>
        <p:spPr>
          <a:xfrm>
            <a:off x="6110145" y="2060314"/>
            <a:ext cx="5454408" cy="3493971"/>
          </a:xfrm>
          <a:prstGeom prst="rect">
            <a:avLst/>
          </a:prstGeom>
        </p:spPr>
      </p:pic>
    </p:spTree>
    <p:extLst>
      <p:ext uri="{BB962C8B-B14F-4D97-AF65-F5344CB8AC3E}">
        <p14:creationId xmlns:p14="http://schemas.microsoft.com/office/powerpoint/2010/main" val="2046210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41684" y="818147"/>
            <a:ext cx="9963225" cy="5858376"/>
          </a:xfrm>
          <a:prstGeom prst="rect">
            <a:avLst/>
          </a:prstGeom>
        </p:spPr>
      </p:pic>
    </p:spTree>
    <p:extLst>
      <p:ext uri="{BB962C8B-B14F-4D97-AF65-F5344CB8AC3E}">
        <p14:creationId xmlns:p14="http://schemas.microsoft.com/office/powerpoint/2010/main" val="2941083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45671" y="826835"/>
            <a:ext cx="8903855" cy="5938802"/>
          </a:xfrm>
          <a:prstGeom prst="rect">
            <a:avLst/>
          </a:prstGeom>
        </p:spPr>
      </p:pic>
      <p:sp>
        <p:nvSpPr>
          <p:cNvPr id="3" name="Rectángulo redondeado 2"/>
          <p:cNvSpPr/>
          <p:nvPr/>
        </p:nvSpPr>
        <p:spPr>
          <a:xfrm>
            <a:off x="701964" y="5458691"/>
            <a:ext cx="2429163" cy="877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Parque de la costa</a:t>
            </a:r>
            <a:endParaRPr lang="es-MX" dirty="0"/>
          </a:p>
        </p:txBody>
      </p:sp>
    </p:spTree>
    <p:extLst>
      <p:ext uri="{BB962C8B-B14F-4D97-AF65-F5344CB8AC3E}">
        <p14:creationId xmlns:p14="http://schemas.microsoft.com/office/powerpoint/2010/main" val="201734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87451" y="880629"/>
            <a:ext cx="7323281" cy="5492461"/>
          </a:xfrm>
          <a:prstGeom prst="rect">
            <a:avLst/>
          </a:prstGeom>
        </p:spPr>
      </p:pic>
      <p:sp>
        <p:nvSpPr>
          <p:cNvPr id="3" name="Rectángulo redondeado 2"/>
          <p:cNvSpPr/>
          <p:nvPr/>
        </p:nvSpPr>
        <p:spPr>
          <a:xfrm>
            <a:off x="9254837" y="5255490"/>
            <a:ext cx="2604655" cy="1117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AR" dirty="0" smtClean="0"/>
              <a:t>Casa de Sarmiento, Tigre</a:t>
            </a:r>
            <a:endParaRPr lang="es-MX" dirty="0"/>
          </a:p>
        </p:txBody>
      </p:sp>
    </p:spTree>
    <p:extLst>
      <p:ext uri="{BB962C8B-B14F-4D97-AF65-F5344CB8AC3E}">
        <p14:creationId xmlns:p14="http://schemas.microsoft.com/office/powerpoint/2010/main" val="1775547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89230" y="752042"/>
            <a:ext cx="8727787" cy="5847617"/>
          </a:xfrm>
          <a:prstGeom prst="rect">
            <a:avLst/>
          </a:prstGeom>
        </p:spPr>
      </p:pic>
    </p:spTree>
    <p:extLst>
      <p:ext uri="{BB962C8B-B14F-4D97-AF65-F5344CB8AC3E}">
        <p14:creationId xmlns:p14="http://schemas.microsoft.com/office/powerpoint/2010/main" val="264370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09361" y="849745"/>
            <a:ext cx="10452966" cy="5574915"/>
          </a:xfrm>
          <a:prstGeom prst="rect">
            <a:avLst/>
          </a:prstGeom>
        </p:spPr>
      </p:pic>
    </p:spTree>
    <p:extLst>
      <p:ext uri="{BB962C8B-B14F-4D97-AF65-F5344CB8AC3E}">
        <p14:creationId xmlns:p14="http://schemas.microsoft.com/office/powerpoint/2010/main" val="138042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61816" y="665527"/>
            <a:ext cx="9033164" cy="6044692"/>
          </a:xfrm>
          <a:prstGeom prst="rect">
            <a:avLst/>
          </a:prstGeom>
        </p:spPr>
      </p:pic>
      <p:sp>
        <p:nvSpPr>
          <p:cNvPr id="4" name="Rectángulo redondeado 3"/>
          <p:cNvSpPr/>
          <p:nvPr/>
        </p:nvSpPr>
        <p:spPr>
          <a:xfrm>
            <a:off x="9929091" y="2964872"/>
            <a:ext cx="1893454" cy="1810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Cerro de la Gloria, Parque San Martín, Mendoza</a:t>
            </a:r>
            <a:endParaRPr lang="es-MX" dirty="0"/>
          </a:p>
        </p:txBody>
      </p:sp>
    </p:spTree>
    <p:extLst>
      <p:ext uri="{BB962C8B-B14F-4D97-AF65-F5344CB8AC3E}">
        <p14:creationId xmlns:p14="http://schemas.microsoft.com/office/powerpoint/2010/main" val="256591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47097" y="774123"/>
            <a:ext cx="5238750" cy="3924300"/>
          </a:xfrm>
          <a:prstGeom prst="rect">
            <a:avLst/>
          </a:prstGeom>
        </p:spPr>
      </p:pic>
      <p:sp>
        <p:nvSpPr>
          <p:cNvPr id="3" name="Rectángulo redondeado 2"/>
          <p:cNvSpPr/>
          <p:nvPr/>
        </p:nvSpPr>
        <p:spPr>
          <a:xfrm>
            <a:off x="951345" y="5153891"/>
            <a:ext cx="3158837"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Museo – Sitio arqueológico del Área Fundacional</a:t>
            </a:r>
            <a:endParaRPr lang="es-MX" dirty="0"/>
          </a:p>
        </p:txBody>
      </p:sp>
      <p:pic>
        <p:nvPicPr>
          <p:cNvPr id="4" name="Imagen 3"/>
          <p:cNvPicPr>
            <a:picLocks noChangeAspect="1"/>
          </p:cNvPicPr>
          <p:nvPr/>
        </p:nvPicPr>
        <p:blipFill>
          <a:blip r:embed="rId3"/>
          <a:stretch>
            <a:fillRect/>
          </a:stretch>
        </p:blipFill>
        <p:spPr>
          <a:xfrm>
            <a:off x="6165766" y="808182"/>
            <a:ext cx="5557487" cy="3890241"/>
          </a:xfrm>
          <a:prstGeom prst="rect">
            <a:avLst/>
          </a:prstGeom>
        </p:spPr>
      </p:pic>
    </p:spTree>
    <p:extLst>
      <p:ext uri="{BB962C8B-B14F-4D97-AF65-F5344CB8AC3E}">
        <p14:creationId xmlns:p14="http://schemas.microsoft.com/office/powerpoint/2010/main" val="2280784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62181" y="778163"/>
            <a:ext cx="10335491" cy="5813714"/>
          </a:xfrm>
          <a:prstGeom prst="rect">
            <a:avLst/>
          </a:prstGeom>
        </p:spPr>
      </p:pic>
    </p:spTree>
    <p:extLst>
      <p:ext uri="{BB962C8B-B14F-4D97-AF65-F5344CB8AC3E}">
        <p14:creationId xmlns:p14="http://schemas.microsoft.com/office/powerpoint/2010/main" val="2183784224"/>
      </p:ext>
    </p:extLst>
  </p:cSld>
  <p:clrMapOvr>
    <a:masterClrMapping/>
  </p:clrMapOvr>
</p:sld>
</file>

<file path=ppt/theme/theme1.xml><?xml version="1.0" encoding="utf-8"?>
<a:theme xmlns:a="http://schemas.openxmlformats.org/drawingml/2006/main" name="Dividen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Dividendo</Template>
  <TotalTime>330</TotalTime>
  <Words>649</Words>
  <Application>Microsoft Office PowerPoint</Application>
  <PresentationFormat>Panorámica</PresentationFormat>
  <Paragraphs>41</Paragraphs>
  <Slides>49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Arial</vt:lpstr>
      <vt:lpstr>Calibri</vt:lpstr>
      <vt:lpstr>Gill Sans MT</vt:lpstr>
      <vt:lpstr>Wingdings 2</vt:lpstr>
      <vt:lpstr>Dividendo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Provincia de Buenos Aires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EXO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Nati</dc:creator>
  <cp:lastModifiedBy>Nati</cp:lastModifiedBy>
  <cp:revision>35</cp:revision>
  <dcterms:created xsi:type="dcterms:W3CDTF">2020-11-11T16:54:46Z</dcterms:created>
  <dcterms:modified xsi:type="dcterms:W3CDTF">2020-11-11T22:24:54Z</dcterms:modified>
</cp:coreProperties>
</file>